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4" r:id="rId17"/>
    <p:sldId id="271" r:id="rId18"/>
    <p:sldId id="275" r:id="rId19"/>
    <p:sldId id="278" r:id="rId20"/>
    <p:sldId id="279" r:id="rId21"/>
    <p:sldId id="277" r:id="rId22"/>
    <p:sldId id="272" r:id="rId23"/>
    <p:sldId id="273" r:id="rId24"/>
  </p:sldIdLst>
  <p:sldSz cx="12192000" cy="6858000"/>
  <p:notesSz cx="6858000" cy="9144000"/>
  <p:embeddedFontLst>
    <p:embeddedFont>
      <p:font typeface="Oswald Regular" panose="02000503000000000000" pitchFamily="2" charset="0"/>
      <p:regular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swald" panose="02000703000000000000" pitchFamily="2" charset="0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464547"/>
    <a:srgbClr val="B22746"/>
    <a:srgbClr val="999999"/>
    <a:srgbClr val="666666"/>
    <a:srgbClr val="39C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4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CBBF7-CF95-4B73-B7F0-33BE9B86F081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98BE2-A8BE-486A-A0C5-FD515ADD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1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0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3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1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7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0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6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55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5832F-D910-4B22-B6C4-62AEF58E7C48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624AA-2B49-4BC5-BD2A-2A34A3A5E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9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5306" y="1076678"/>
            <a:ext cx="10650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dirty="0" smtClean="0">
                <a:solidFill>
                  <a:schemeClr val="bg1"/>
                </a:solidFill>
                <a:latin typeface="Oswald" panose="02000703000000000000" pitchFamily="2" charset="0"/>
              </a:rPr>
              <a:t>VIZUÁLIS REGRESSZIÓ</a:t>
            </a:r>
            <a:endParaRPr lang="en-US" sz="4400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5304" y="5159474"/>
            <a:ext cx="10650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 smtClean="0">
                <a:solidFill>
                  <a:schemeClr val="bg1"/>
                </a:solidFill>
                <a:latin typeface="Oswald Regular" panose="02000503000000000000" pitchFamily="2" charset="0"/>
              </a:rPr>
              <a:t>Nagy </a:t>
            </a:r>
            <a:r>
              <a:rPr lang="en-US" sz="2800" dirty="0" err="1">
                <a:solidFill>
                  <a:schemeClr val="bg1"/>
                </a:solidFill>
                <a:latin typeface="Oswald Regular" panose="02000503000000000000" pitchFamily="2" charset="0"/>
              </a:rPr>
              <a:t>Kri</a:t>
            </a:r>
            <a:r>
              <a:rPr lang="hu-HU" sz="2800" dirty="0" smtClean="0">
                <a:solidFill>
                  <a:schemeClr val="bg1"/>
                </a:solidFill>
                <a:latin typeface="Oswald Regular" panose="02000503000000000000" pitchFamily="2" charset="0"/>
              </a:rPr>
              <a:t>sztián</a:t>
            </a:r>
            <a:endParaRPr lang="en-US" sz="28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305" y="1727785"/>
            <a:ext cx="1065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smtClean="0">
                <a:solidFill>
                  <a:schemeClr val="bg1"/>
                </a:solidFill>
                <a:latin typeface="Oswald Regular" panose="02000503000000000000" pitchFamily="2" charset="0"/>
              </a:rPr>
              <a:t>Avagy hogyan találjuk meg a vizuális különbségeket könnyedén</a:t>
            </a:r>
            <a:endParaRPr lang="en-US" sz="20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39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84"/>
          <a:stretch/>
        </p:blipFill>
        <p:spPr>
          <a:xfrm>
            <a:off x="1780178" y="987716"/>
            <a:ext cx="8145320" cy="49827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548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82"/>
          <a:stretch/>
        </p:blipFill>
        <p:spPr>
          <a:xfrm>
            <a:off x="1780178" y="987715"/>
            <a:ext cx="8145320" cy="4996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85" y="2897951"/>
            <a:ext cx="3809524" cy="3466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431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82"/>
          <a:stretch/>
        </p:blipFill>
        <p:spPr>
          <a:xfrm>
            <a:off x="1780178" y="987714"/>
            <a:ext cx="8145320" cy="49962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9500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6241" y="2787596"/>
            <a:ext cx="90364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MI TÖRTÉNIK HA VÁLTOZTATUNK</a:t>
            </a:r>
            <a:b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</a:br>
            <a: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EGY KIS PADDINGOT VAGY</a:t>
            </a:r>
            <a:b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</a:br>
            <a: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MARGINT?</a:t>
            </a:r>
            <a: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/>
            </a:r>
            <a:br>
              <a:rPr lang="hu-HU" sz="3200" dirty="0" smtClean="0">
                <a:solidFill>
                  <a:srgbClr val="464547"/>
                </a:solidFill>
                <a:latin typeface="Oswald Regular" panose="02000503000000000000" pitchFamily="2" charset="0"/>
              </a:rPr>
            </a:br>
            <a:endParaRPr lang="hu-HU" sz="3200" dirty="0" smtClean="0">
              <a:solidFill>
                <a:srgbClr val="464547"/>
              </a:solidFill>
              <a:latin typeface="Oswald Regular" panose="020005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21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3" b="23356"/>
          <a:stretch/>
        </p:blipFill>
        <p:spPr>
          <a:xfrm>
            <a:off x="1749557" y="1048869"/>
            <a:ext cx="8589791" cy="4787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8683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" r="7150"/>
          <a:stretch/>
        </p:blipFill>
        <p:spPr>
          <a:xfrm>
            <a:off x="2501153" y="1129553"/>
            <a:ext cx="7073153" cy="4627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1818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6832" y="134125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AKADÁLYOK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59137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ANIMÁCIÓK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ÁRNYÉKOK</a:t>
            </a:r>
            <a:endParaRPr lang="hu-HU" sz="2400" dirty="0" smtClean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RENDER PROBLÉMÁK 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(% 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CSSBEN -&gt; KEREKÍTÉS)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EGYEBEK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...</a:t>
            </a:r>
            <a:endParaRPr lang="hu-HU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86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6832" y="1341250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A MI MEGKÖZELÍTÉSÜNK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86308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SCREENSHOT + DOM 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LENYOMAT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(COMPUTEDSTYLEAL EGYÜTT)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KÜLÖNBSÉGEK MEGTALÁLÁSA A DOMBAN</a:t>
            </a:r>
            <a:endParaRPr lang="hu-HU" sz="2400" dirty="0" smtClean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KÜLÖNBSÉGEK MEGTALÁLÁSA PDIFF SEGÍTSÉGÉVEL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(CSAK AZ ELEMEKRE)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PROFIT!</a:t>
            </a:r>
            <a:endParaRPr lang="hu-HU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03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832" y="1341250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AMIT ELÉRTÜNK </a:t>
            </a:r>
            <a:r>
              <a:rPr lang="hu-HU" sz="2800" dirty="0" smtClean="0">
                <a:solidFill>
                  <a:srgbClr val="CCCCCC"/>
                </a:solidFill>
                <a:latin typeface="Oswald" panose="02000703000000000000" pitchFamily="2" charset="0"/>
              </a:rPr>
              <a:t>(1. rész)</a:t>
            </a:r>
            <a:endParaRPr lang="en-US" sz="2800" dirty="0">
              <a:solidFill>
                <a:srgbClr val="CCCCCC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8186" y="2475114"/>
            <a:ext cx="669446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{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differences": ["NODE_ADDED"],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a": {},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b": { 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name":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DIV.container",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path":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BODY DIV#header.clearfix DIV.container", 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style":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{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... },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offset":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{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"top": 0, "left": 130, "width": 640, "height": 65 }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}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}</a:t>
            </a:r>
            <a:endParaRPr lang="hu-HU" sz="20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47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6832" y="1341250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AMIT ELÉRTÜNK </a:t>
            </a:r>
            <a:r>
              <a:rPr lang="hu-HU" sz="2800" dirty="0" smtClean="0">
                <a:solidFill>
                  <a:srgbClr val="CCCCCC"/>
                </a:solidFill>
                <a:latin typeface="Oswald" panose="02000703000000000000" pitchFamily="2" charset="0"/>
              </a:rPr>
              <a:t>(2. rész)</a:t>
            </a:r>
            <a:endParaRPr lang="en-US" sz="2800" dirty="0">
              <a:solidFill>
                <a:srgbClr val="CCCCCC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8186" y="2475114"/>
            <a:ext cx="669446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{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differences": ["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NODE_REMOVED"],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"a":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{ 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name":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DIV.container",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path":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BODY DIV#header.clearfix DIV.container", 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style":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{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... },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offset":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{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"top": 0, "left": 130, "width": 640, "height": 65 }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   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},</a:t>
            </a:r>
          </a:p>
          <a:p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"b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{},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}</a:t>
            </a:r>
            <a:endParaRPr lang="hu-HU" sz="20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2500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832" y="1341250"/>
            <a:ext cx="3363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ÁLTALÁNOS TESZTELÉS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5179" y="2475114"/>
            <a:ext cx="26613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UNIT TESZT</a:t>
            </a:r>
            <a:endParaRPr lang="hu-HU" sz="2400" dirty="0" smtClean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SMOKE TESZT</a:t>
            </a:r>
            <a:endParaRPr lang="hu-HU" sz="2400" dirty="0" smtClean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REGRESSZIÓ</a:t>
            </a:r>
            <a:endParaRPr lang="hu-HU" sz="2400" dirty="0" smtClean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VIZUÁLIS TESZT </a:t>
            </a:r>
            <a:r>
              <a:rPr lang="hu-HU" sz="2400" dirty="0">
                <a:solidFill>
                  <a:srgbClr val="B22746"/>
                </a:solidFill>
                <a:latin typeface="Oswald Regular" panose="02000503000000000000" pitchFamily="2" charset="0"/>
              </a:rPr>
              <a:t>(?)</a:t>
            </a:r>
            <a:endParaRPr lang="en-US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29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6832" y="1341250"/>
            <a:ext cx="366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AMIT ELÉRTÜNK </a:t>
            </a:r>
            <a:r>
              <a:rPr lang="hu-HU" sz="2800" dirty="0" smtClean="0">
                <a:solidFill>
                  <a:srgbClr val="CCCCCC"/>
                </a:solidFill>
                <a:latin typeface="Oswald" panose="02000703000000000000" pitchFamily="2" charset="0"/>
              </a:rPr>
              <a:t>(3. rész)</a:t>
            </a:r>
            <a:endParaRPr lang="en-US" sz="2800" dirty="0">
              <a:solidFill>
                <a:srgbClr val="CCCCCC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3700" y="2475114"/>
            <a:ext cx="4019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{</a:t>
            </a: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"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differences":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[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STYLE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, 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OFFSET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],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"a": { ... },</a:t>
            </a:r>
          </a:p>
          <a:p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        "b</a:t>
            </a:r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": </a:t>
            </a:r>
            <a:r>
              <a:rPr lang="hu-HU" sz="20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{ ... },</a:t>
            </a:r>
            <a:endParaRPr lang="hu-HU" sz="2000" dirty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r>
              <a:rPr lang="hu-HU" sz="2000" dirty="0">
                <a:solidFill>
                  <a:srgbClr val="464547"/>
                </a:solidFill>
                <a:latin typeface="Oswald Regular" panose="02000503000000000000" pitchFamily="2" charset="0"/>
              </a:rPr>
              <a:t>}</a:t>
            </a:r>
            <a:endParaRPr lang="hu-HU" sz="20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586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21" y="1075764"/>
            <a:ext cx="5658876" cy="46489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6422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6832" y="1341250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JELENLEGI „MEGOLDÁSOK”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44743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WRAITH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(BBC)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DPXDT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(BRETT SLATKIN @GOOGLE)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HUXLE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Y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(PETE HUNT @FACEBOOK)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APPLITOOLS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281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03" y="1519516"/>
            <a:ext cx="4762500" cy="3381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693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6832" y="1341250"/>
            <a:ext cx="367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ÁLTALÁNOS PROBLÉMÁK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548579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UNIT 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TESZTEK NEM FEDNEK LE MINDENT</a:t>
            </a:r>
            <a:endParaRPr lang="hu-HU" sz="2400" dirty="0" smtClean="0">
              <a:solidFill>
                <a:srgbClr val="464547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SMOKE 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TESZT </a:t>
            </a:r>
            <a:r>
              <a:rPr lang="hu-HU" sz="2400" dirty="0" smtClean="0">
                <a:solidFill>
                  <a:srgbClr val="CCCCCC"/>
                </a:solidFill>
                <a:latin typeface="Oswald Regular" panose="02000503000000000000" pitchFamily="2" charset="0"/>
              </a:rPr>
              <a:t>(ÁLTALÁBAN CSAK A ZÖLD ÚT)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REGRESSZIÓ 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/ 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FUNKCIONÁLIS TESZT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MIT TESZTELJÜNK?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MIT NE TESZTELJÜNK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?</a:t>
            </a:r>
            <a:endParaRPr lang="en-US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92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91" y="1893621"/>
            <a:ext cx="3470350" cy="3852464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6641085" y="1551672"/>
            <a:ext cx="1839559" cy="923157"/>
          </a:xfrm>
          <a:prstGeom prst="wedgeRectCallout">
            <a:avLst/>
          </a:prstGeom>
          <a:ln w="34925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63399" y="1690084"/>
            <a:ext cx="1456553" cy="646331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464547"/>
                </a:solidFill>
                <a:latin typeface="Oswald" panose="02000703000000000000" pitchFamily="2" charset="0"/>
              </a:rPr>
              <a:t>I WANT TO</a:t>
            </a:r>
          </a:p>
          <a:p>
            <a:r>
              <a:rPr lang="hu-HU" dirty="0" smtClean="0">
                <a:solidFill>
                  <a:srgbClr val="464547"/>
                </a:solidFill>
                <a:latin typeface="Oswald" panose="02000703000000000000" pitchFamily="2" charset="0"/>
              </a:rPr>
              <a:t>PLAY A GAME</a:t>
            </a:r>
            <a:endParaRPr lang="en-US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40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956087" y="1073968"/>
            <a:ext cx="5088366" cy="49969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6152029" y="1073969"/>
            <a:ext cx="5088366" cy="49969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88911" y="957105"/>
            <a:ext cx="1290917" cy="570155"/>
          </a:xfrm>
          <a:prstGeom prst="rect">
            <a:avLst/>
          </a:prstGeom>
          <a:solidFill>
            <a:srgbClr val="B22746">
              <a:alpha val="40000"/>
            </a:srgbClr>
          </a:solidFill>
          <a:ln w="63500">
            <a:solidFill>
              <a:srgbClr val="B22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17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956087" y="1073969"/>
            <a:ext cx="5088366" cy="49969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256"/>
          <a:stretch/>
        </p:blipFill>
        <p:spPr>
          <a:xfrm>
            <a:off x="6149704" y="1073969"/>
            <a:ext cx="5092037" cy="49969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28099" y="3056059"/>
            <a:ext cx="1290917" cy="570155"/>
          </a:xfrm>
          <a:prstGeom prst="rect">
            <a:avLst/>
          </a:prstGeom>
          <a:solidFill>
            <a:srgbClr val="B22746">
              <a:alpha val="40000"/>
            </a:srgbClr>
          </a:solidFill>
          <a:ln w="63500">
            <a:solidFill>
              <a:srgbClr val="B22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9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956087" y="1073969"/>
            <a:ext cx="5088366" cy="4996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6152029" y="1073969"/>
            <a:ext cx="5088366" cy="49969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77018" y="2731984"/>
            <a:ext cx="3550022" cy="1116105"/>
          </a:xfrm>
          <a:prstGeom prst="rect">
            <a:avLst/>
          </a:prstGeom>
          <a:solidFill>
            <a:srgbClr val="B22746"/>
          </a:solidFill>
          <a:ln w="63500">
            <a:solidFill>
              <a:srgbClr val="B22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latin typeface="Oswald" panose="02000703000000000000" pitchFamily="2" charset="0"/>
              </a:rPr>
              <a:t>NINCS VIZUÁLIS VÁLTOZÁS</a:t>
            </a:r>
            <a:endParaRPr lang="en-US" sz="2800" dirty="0">
              <a:latin typeface="Oswald" panose="02000703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83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4"/>
          <a:stretch/>
        </p:blipFill>
        <p:spPr>
          <a:xfrm>
            <a:off x="956087" y="1073969"/>
            <a:ext cx="5088366" cy="49969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65"/>
          <a:stretch/>
        </p:blipFill>
        <p:spPr>
          <a:xfrm>
            <a:off x="6151051" y="1073968"/>
            <a:ext cx="5090690" cy="49933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41546" y="2717194"/>
            <a:ext cx="2321772" cy="819382"/>
          </a:xfrm>
          <a:prstGeom prst="rect">
            <a:avLst/>
          </a:prstGeom>
          <a:solidFill>
            <a:srgbClr val="B22746">
              <a:alpha val="40000"/>
            </a:srgbClr>
          </a:solidFill>
          <a:ln w="63500">
            <a:solidFill>
              <a:srgbClr val="B227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256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6832" y="134125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ALAP </a:t>
            </a:r>
            <a:r>
              <a:rPr lang="hu-HU" sz="2800" dirty="0" smtClean="0">
                <a:solidFill>
                  <a:srgbClr val="464547"/>
                </a:solidFill>
                <a:latin typeface="Oswald" panose="02000703000000000000" pitchFamily="2" charset="0"/>
              </a:rPr>
              <a:t>PDIFF</a:t>
            </a:r>
            <a:endParaRPr lang="en-US" sz="2800" dirty="0">
              <a:solidFill>
                <a:srgbClr val="464547"/>
              </a:solidFill>
              <a:latin typeface="Oswald" panose="02000703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179" y="2475114"/>
            <a:ext cx="4767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SCREENSHOT </a:t>
            </a: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AZ AKTUÁLIS OLDALRÓL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SCREENSHOT AZ ÚJ VÁLTOZATRÓL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KÜLÖNBSÉG MEGTALÁLÁSA</a:t>
            </a:r>
            <a:endParaRPr lang="hu-HU" sz="2400" dirty="0" smtClean="0">
              <a:solidFill>
                <a:srgbClr val="CCCCCC"/>
              </a:solidFill>
              <a:latin typeface="Oswald Regular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400" dirty="0" smtClean="0">
                <a:solidFill>
                  <a:srgbClr val="464547"/>
                </a:solidFill>
                <a:latin typeface="Oswald Regular" panose="02000503000000000000" pitchFamily="2" charset="0"/>
              </a:rPr>
              <a:t>HIBA VAGY NEM HIBA?</a:t>
            </a:r>
            <a:endParaRPr lang="en-US" sz="2400" dirty="0">
              <a:solidFill>
                <a:srgbClr val="B22746"/>
              </a:solidFill>
              <a:latin typeface="Oswald Regular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914" y="268941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&lt;</a:t>
            </a:r>
            <a:r>
              <a:rPr lang="hu-HU" sz="2400" dirty="0" smtClean="0">
                <a:solidFill>
                  <a:srgbClr val="464547"/>
                </a:solidFill>
                <a:latin typeface="Oswald" panose="02000703000000000000" pitchFamily="2" charset="0"/>
              </a:rPr>
              <a:t>VIZUÁLIS REGRESSZIÓ</a:t>
            </a:r>
            <a:r>
              <a:rPr lang="hu-HU" sz="2400" dirty="0" smtClean="0">
                <a:solidFill>
                  <a:srgbClr val="39C2D7"/>
                </a:solidFill>
                <a:latin typeface="Oswald" panose="02000703000000000000" pitchFamily="2" charset="0"/>
              </a:rPr>
              <a:t>&gt;</a:t>
            </a:r>
            <a:endParaRPr lang="en-US" sz="2400" dirty="0">
              <a:solidFill>
                <a:srgbClr val="39C2D7"/>
              </a:solidFill>
              <a:latin typeface="Oswald" panose="020007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14247"/>
            <a:ext cx="12088906" cy="349624"/>
          </a:xfrm>
          <a:prstGeom prst="rect">
            <a:avLst/>
          </a:prstGeom>
          <a:solidFill>
            <a:srgbClr val="39C2D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118" y="6364704"/>
            <a:ext cx="1196788" cy="4487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8911" y="6414247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Nagy Krisztián   </a:t>
            </a:r>
            <a:r>
              <a:rPr lang="hu-HU" dirty="0" smtClean="0">
                <a:solidFill>
                  <a:schemeClr val="bg1"/>
                </a:solidFill>
                <a:latin typeface="Oswald" panose="02000703000000000000" pitchFamily="2" charset="0"/>
              </a:rPr>
              <a:t>|</a:t>
            </a:r>
            <a:endParaRPr lang="en-US" dirty="0">
              <a:solidFill>
                <a:schemeClr val="bg1"/>
              </a:solidFill>
              <a:latin typeface="Oswald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19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483</Words>
  <Application>Microsoft Office PowerPoint</Application>
  <PresentationFormat>Widescreen</PresentationFormat>
  <Paragraphs>110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Oswald Regular</vt:lpstr>
      <vt:lpstr>Calibri Light</vt:lpstr>
      <vt:lpstr>Calibri</vt:lpstr>
      <vt:lpstr>Oswald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Krisztian Nagy</dc:creator>
  <cp:lastModifiedBy>Krisztian Nagy</cp:lastModifiedBy>
  <cp:revision>50</cp:revision>
  <dcterms:created xsi:type="dcterms:W3CDTF">2016-06-01T08:20:48Z</dcterms:created>
  <dcterms:modified xsi:type="dcterms:W3CDTF">2016-06-09T09:13:10Z</dcterms:modified>
</cp:coreProperties>
</file>